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500"/>
    <a:srgbClr val="AC46C5"/>
    <a:srgbClr val="6C9F00"/>
    <a:srgbClr val="9D2A8E"/>
    <a:srgbClr val="CC00FF"/>
    <a:srgbClr val="9CC300"/>
    <a:srgbClr val="5D9400"/>
    <a:srgbClr val="C557B7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421B-5310-4E4C-9559-8D48CE5E941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4F7-9A88-4980-B6FA-27F669C3C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1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421B-5310-4E4C-9559-8D48CE5E941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4F7-9A88-4980-B6FA-27F669C3C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5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421B-5310-4E4C-9559-8D48CE5E941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4F7-9A88-4980-B6FA-27F669C3C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1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421B-5310-4E4C-9559-8D48CE5E941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4F7-9A88-4980-B6FA-27F669C3C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3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421B-5310-4E4C-9559-8D48CE5E941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4F7-9A88-4980-B6FA-27F669C3C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8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421B-5310-4E4C-9559-8D48CE5E941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4F7-9A88-4980-B6FA-27F669C3C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4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421B-5310-4E4C-9559-8D48CE5E941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4F7-9A88-4980-B6FA-27F669C3C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3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421B-5310-4E4C-9559-8D48CE5E941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4F7-9A88-4980-B6FA-27F669C3C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0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421B-5310-4E4C-9559-8D48CE5E941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4F7-9A88-4980-B6FA-27F669C3C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4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421B-5310-4E4C-9559-8D48CE5E941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4F7-9A88-4980-B6FA-27F669C3C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2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421B-5310-4E4C-9559-8D48CE5E941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F4F7-9A88-4980-B6FA-27F669C3C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7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421B-5310-4E4C-9559-8D48CE5E941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8F4F7-9A88-4980-B6FA-27F669C3C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0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117DE6-8B09-45CE-843A-65F63903AB46}"/>
              </a:ext>
            </a:extLst>
          </p:cNvPr>
          <p:cNvSpPr/>
          <p:nvPr/>
        </p:nvSpPr>
        <p:spPr>
          <a:xfrm>
            <a:off x="0" y="5514535"/>
            <a:ext cx="12192000" cy="13434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62386" y="2662736"/>
            <a:ext cx="1706880" cy="237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?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62791" y="590843"/>
            <a:ext cx="11307080" cy="4923692"/>
            <a:chOff x="302308" y="654382"/>
            <a:chExt cx="11307080" cy="492369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126558" y="2726275"/>
              <a:ext cx="1706880" cy="2377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Courier New" panose="02070309020205020404" pitchFamily="49" charset="0"/>
                </a:rPr>
                <a:t>?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429555" y="2726275"/>
              <a:ext cx="1706880" cy="2377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Courier New" panose="02070309020205020404" pitchFamily="49" charset="0"/>
                </a:rPr>
                <a:t>?</a:t>
              </a: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302308" y="654382"/>
              <a:ext cx="11307080" cy="4923692"/>
              <a:chOff x="302308" y="634062"/>
              <a:chExt cx="11307080" cy="492369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302308" y="968708"/>
                <a:ext cx="7448990" cy="12641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ts val="8000"/>
                  </a:lnSpc>
                </a:pPr>
                <a:r>
                  <a:rPr lang="ru-RU" sz="12500" b="1" dirty="0">
                    <a:ln w="1016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Comic Sans MS" panose="030F0702030302020204" pitchFamily="66" charset="0"/>
                    <a:cs typeface="Courier New" panose="02070309020205020404" pitchFamily="49" charset="0"/>
                  </a:rPr>
                  <a:t>МЕМОРИ</a:t>
                </a:r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979" b="99362" l="9632" r="89802">
                            <a14:foregroundMark x1="46317" y1="24681" x2="48867" y2="27447"/>
                            <a14:foregroundMark x1="53683" y1="24043" x2="58357" y2="27872"/>
                            <a14:foregroundMark x1="43626" y1="24681" x2="48442" y2="29149"/>
                            <a14:foregroundMark x1="49575" y1="6809" x2="50283" y2="9149"/>
                            <a14:foregroundMark x1="49150" y1="5319" x2="50000" y2="2979"/>
                            <a14:foregroundMark x1="45184" y1="90000" x2="41076" y2="97234"/>
                            <a14:foregroundMark x1="54391" y1="92340" x2="58782" y2="98298"/>
                            <a14:foregroundMark x1="47309" y1="96596" x2="41501" y2="96596"/>
                            <a14:foregroundMark x1="42210" y1="97872" x2="46601" y2="99362"/>
                            <a14:foregroundMark x1="54391" y1="97234" x2="65014" y2="98936"/>
                            <a14:foregroundMark x1="39943" y1="98936" x2="44476" y2="99362"/>
                            <a14:foregroundMark x1="56941" y1="98298" x2="63173" y2="99362"/>
                            <a14:foregroundMark x1="42918" y1="40213" x2="56516" y2="402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02" r="21281" b="1144"/>
              <a:stretch/>
            </p:blipFill>
            <p:spPr>
              <a:xfrm>
                <a:off x="7358564" y="634062"/>
                <a:ext cx="4250824" cy="4923692"/>
              </a:xfrm>
              <a:prstGeom prst="rect">
                <a:avLst/>
              </a:prstGeom>
            </p:spPr>
          </p:pic>
        </p:grpSp>
      </p:grpSp>
      <p:sp>
        <p:nvSpPr>
          <p:cNvPr id="14" name="Управляющая кнопка: &quot;Вперед&quot; или &quot;Следующий&quot;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52E1EA1-F544-4FAA-B30A-68688D1E9A5A}"/>
              </a:ext>
            </a:extLst>
          </p:cNvPr>
          <p:cNvSpPr/>
          <p:nvPr/>
        </p:nvSpPr>
        <p:spPr>
          <a:xfrm>
            <a:off x="11616460" y="6266049"/>
            <a:ext cx="540000" cy="54000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200FF9D-8EF5-4F80-83C7-E250500F09B3}"/>
              </a:ext>
            </a:extLst>
          </p:cNvPr>
          <p:cNvSpPr txBox="1"/>
          <p:nvPr/>
        </p:nvSpPr>
        <p:spPr>
          <a:xfrm>
            <a:off x="199624" y="0"/>
            <a:ext cx="8305925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b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Интерактивная игра «МЕМОРИ»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Цель игры: </a:t>
            </a:r>
            <a:r>
              <a:rPr lang="ru-RU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Автоматизация звука </a:t>
            </a:r>
            <a:r>
              <a:rPr lang="ru-RU" dirty="0">
                <a:solidFill>
                  <a:srgbClr val="0070C0"/>
                </a:solidFill>
                <a:latin typeface="Book Antiqua" panose="02040602050305030304" pitchFamily="18" charset="0"/>
              </a:rPr>
              <a:t>Р</a:t>
            </a:r>
            <a:r>
              <a:rPr lang="ru-RU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Book Antiqua" panose="02040602050305030304" pitchFamily="18" charset="0"/>
              </a:rPr>
              <a:t>в </a:t>
            </a:r>
            <a:r>
              <a:rPr lang="ru-RU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начале слов.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Задачи игры: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Book Antiqua" panose="02040602050305030304" pitchFamily="18" charset="0"/>
              </a:rPr>
              <a:t>Закреплять и развивать умение правильного произношения звука Р в начале слов.</a:t>
            </a:r>
            <a:endParaRPr lang="ru-RU" dirty="0">
              <a:solidFill>
                <a:srgbClr val="0070C0"/>
              </a:solidFill>
              <a:effectLst/>
              <a:latin typeface="Book Antiqua" panose="0204060205030503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Способствовать развитию памяти, внимания, мышления, зрительного восприятия.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Book Antiqua" panose="02040602050305030304" pitchFamily="18" charset="0"/>
              </a:rPr>
              <a:t>Р</a:t>
            </a:r>
            <a:r>
              <a:rPr lang="ru-RU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азвивать навыки словообразования</a:t>
            </a:r>
            <a:r>
              <a:rPr lang="ru-RU" dirty="0">
                <a:solidFill>
                  <a:srgbClr val="0070C0"/>
                </a:solidFill>
                <a:latin typeface="Book Antiqua" panose="02040602050305030304" pitchFamily="18" charset="0"/>
              </a:rPr>
              <a:t> при согласовании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Book Antiqua" panose="02040602050305030304" pitchFamily="18" charset="0"/>
              </a:rPr>
              <a:t> с числительными «один», «два».</a:t>
            </a:r>
            <a:endParaRPr lang="ru-RU" dirty="0">
              <a:solidFill>
                <a:srgbClr val="0070C0"/>
              </a:solidFill>
              <a:effectLst/>
              <a:latin typeface="Book Antiqua" panose="0204060205030503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Правила игры: </a:t>
            </a:r>
            <a:r>
              <a:rPr lang="ru-RU" dirty="0">
                <a:solidFill>
                  <a:srgbClr val="0070C0"/>
                </a:solidFill>
                <a:latin typeface="Book Antiqua" panose="02040602050305030304" pitchFamily="18" charset="0"/>
              </a:rPr>
              <a:t>Помоги Роботу найти пару каждой картинке. Ребенку </a:t>
            </a:r>
            <a:r>
              <a:rPr lang="ru-RU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необходимо нажатием мыши на прямоугольник открывать по две картинки, если на карточках разные изображения, их следует перевернуть обратно повторным нажатием и открыть другие две картинки, и так далее, пока не найдется пара картинок с одинаковым изображением. Карточки с одинаковыми изображениями разворачивать обратно не нужно, они остаются изображением вверх.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Рекомендуемый возраст участников игры:  </a:t>
            </a:r>
            <a:r>
              <a:rPr lang="ru-RU" dirty="0">
                <a:solidFill>
                  <a:srgbClr val="0070C0"/>
                </a:solidFill>
                <a:latin typeface="Book Antiqua" panose="02040602050305030304" pitchFamily="18" charset="0"/>
              </a:rPr>
              <a:t>для детей старшего дошкольного возраста.</a:t>
            </a:r>
            <a:endParaRPr lang="ru-RU" dirty="0">
              <a:solidFill>
                <a:srgbClr val="0070C0"/>
              </a:solidFill>
              <a:effectLst/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 </a:t>
            </a:r>
            <a:endParaRPr lang="ru-RU" sz="2000" dirty="0">
              <a:solidFill>
                <a:srgbClr val="0070C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20" name="Управляющая кнопка: &quot;Вперед&quot; или &quot;Следующий&quot;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8D714F4-B552-4FE0-9E80-1C7C6B382B1E}"/>
              </a:ext>
            </a:extLst>
          </p:cNvPr>
          <p:cNvSpPr/>
          <p:nvPr/>
        </p:nvSpPr>
        <p:spPr>
          <a:xfrm>
            <a:off x="11616460" y="6266049"/>
            <a:ext cx="540000" cy="540000"/>
          </a:xfrm>
          <a:prstGeom prst="actionButtonForwardNext">
            <a:avLst/>
          </a:prstGeom>
          <a:solidFill>
            <a:srgbClr val="225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012AB4-BA47-4C4D-B4E5-15EFA7DFED86}"/>
              </a:ext>
            </a:extLst>
          </p:cNvPr>
          <p:cNvSpPr/>
          <p:nvPr/>
        </p:nvSpPr>
        <p:spPr>
          <a:xfrm>
            <a:off x="0" y="5514535"/>
            <a:ext cx="12192000" cy="13434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F83859-FA42-4702-8C05-C0067A12B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9" b="99362" l="9632" r="89802">
                        <a14:foregroundMark x1="46317" y1="24681" x2="48867" y2="27447"/>
                        <a14:foregroundMark x1="53683" y1="24043" x2="58357" y2="27872"/>
                        <a14:foregroundMark x1="43626" y1="24681" x2="48442" y2="29149"/>
                        <a14:foregroundMark x1="49575" y1="6809" x2="50283" y2="9149"/>
                        <a14:foregroundMark x1="49150" y1="5319" x2="50000" y2="2979"/>
                        <a14:foregroundMark x1="45184" y1="90000" x2="41076" y2="97234"/>
                        <a14:foregroundMark x1="54391" y1="92340" x2="58782" y2="98298"/>
                        <a14:foregroundMark x1="47309" y1="96596" x2="41501" y2="96596"/>
                        <a14:foregroundMark x1="42210" y1="97872" x2="46601" y2="99362"/>
                        <a14:foregroundMark x1="54391" y1="97234" x2="65014" y2="98936"/>
                        <a14:foregroundMark x1="39943" y1="98936" x2="44476" y2="99362"/>
                        <a14:foregroundMark x1="56941" y1="98298" x2="63173" y2="99362"/>
                        <a14:foregroundMark x1="42918" y1="40213" x2="56516" y2="40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2" r="21281" b="1144"/>
          <a:stretch/>
        </p:blipFill>
        <p:spPr>
          <a:xfrm>
            <a:off x="8074578" y="644494"/>
            <a:ext cx="4204505" cy="48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953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434F1FC-3913-4759-92C1-583124DB4CF0}"/>
              </a:ext>
            </a:extLst>
          </p:cNvPr>
          <p:cNvGrpSpPr/>
          <p:nvPr/>
        </p:nvGrpSpPr>
        <p:grpSpPr>
          <a:xfrm>
            <a:off x="592436" y="669697"/>
            <a:ext cx="1706880" cy="2377440"/>
            <a:chOff x="479873" y="669697"/>
            <a:chExt cx="1706880" cy="237744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0EEF5C60-8633-4D62-B909-30B3D589AEE5}"/>
                </a:ext>
              </a:extLst>
            </p:cNvPr>
            <p:cNvSpPr/>
            <p:nvPr/>
          </p:nvSpPr>
          <p:spPr>
            <a:xfrm>
              <a:off x="479873" y="669697"/>
              <a:ext cx="1706880" cy="23774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D2A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AEAFF54-EA06-4A3C-A39D-6BD95B611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955" y="1170447"/>
              <a:ext cx="1388677" cy="1388677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7310B-E3D1-48C0-97FA-6732B5A4CA37}"/>
              </a:ext>
            </a:extLst>
          </p:cNvPr>
          <p:cNvSpPr/>
          <p:nvPr/>
        </p:nvSpPr>
        <p:spPr>
          <a:xfrm>
            <a:off x="592436" y="669697"/>
            <a:ext cx="1706880" cy="237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Р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D75B475-CA83-4904-8BA7-01E7FEC1FA00}"/>
              </a:ext>
            </a:extLst>
          </p:cNvPr>
          <p:cNvGrpSpPr/>
          <p:nvPr/>
        </p:nvGrpSpPr>
        <p:grpSpPr>
          <a:xfrm>
            <a:off x="2883125" y="680044"/>
            <a:ext cx="1706880" cy="2377440"/>
            <a:chOff x="479873" y="669697"/>
            <a:chExt cx="1706880" cy="237744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10B7E31-1549-4FD9-AB0A-D6823A963605}"/>
                </a:ext>
              </a:extLst>
            </p:cNvPr>
            <p:cNvSpPr/>
            <p:nvPr/>
          </p:nvSpPr>
          <p:spPr>
            <a:xfrm>
              <a:off x="479873" y="669697"/>
              <a:ext cx="1706880" cy="23774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D2A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A9EAC72-E08F-4991-BF5F-F4917878B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470" y="1186223"/>
              <a:ext cx="1344385" cy="1344385"/>
            </a:xfrm>
            <a:prstGeom prst="rect">
              <a:avLst/>
            </a:prstGeom>
          </p:spPr>
        </p:pic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E1800D3-FC8F-42A9-BC1E-8DBFC5A0B1EA}"/>
              </a:ext>
            </a:extLst>
          </p:cNvPr>
          <p:cNvSpPr/>
          <p:nvPr/>
        </p:nvSpPr>
        <p:spPr>
          <a:xfrm>
            <a:off x="2883125" y="680044"/>
            <a:ext cx="1706880" cy="237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Р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D5C483-97DD-43B4-9D14-5F135BC381DF}"/>
              </a:ext>
            </a:extLst>
          </p:cNvPr>
          <p:cNvGrpSpPr/>
          <p:nvPr/>
        </p:nvGrpSpPr>
        <p:grpSpPr>
          <a:xfrm>
            <a:off x="5173814" y="680044"/>
            <a:ext cx="1706880" cy="2377440"/>
            <a:chOff x="479873" y="669697"/>
            <a:chExt cx="1706880" cy="2377440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EB2574A-34DF-4907-A46A-B7E67DD7A564}"/>
                </a:ext>
              </a:extLst>
            </p:cNvPr>
            <p:cNvSpPr/>
            <p:nvPr/>
          </p:nvSpPr>
          <p:spPr>
            <a:xfrm>
              <a:off x="479873" y="669697"/>
              <a:ext cx="1706880" cy="23774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D2A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56EB0A9B-07DA-4D7E-B1B1-BC7EA42EF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76389" y="1168610"/>
              <a:ext cx="1765013" cy="1363473"/>
            </a:xfrm>
            <a:prstGeom prst="rect">
              <a:avLst/>
            </a:prstGeom>
          </p:spPr>
        </p:pic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8CAB42D-EA2A-4FBE-A6CC-03D8820BC58E}"/>
              </a:ext>
            </a:extLst>
          </p:cNvPr>
          <p:cNvSpPr/>
          <p:nvPr/>
        </p:nvSpPr>
        <p:spPr>
          <a:xfrm>
            <a:off x="5173814" y="680044"/>
            <a:ext cx="1706880" cy="237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Р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53157E8-4DF7-4745-A355-B66ECF5907B2}"/>
              </a:ext>
            </a:extLst>
          </p:cNvPr>
          <p:cNvGrpSpPr/>
          <p:nvPr/>
        </p:nvGrpSpPr>
        <p:grpSpPr>
          <a:xfrm>
            <a:off x="7464503" y="704458"/>
            <a:ext cx="1706880" cy="2377440"/>
            <a:chOff x="479873" y="669697"/>
            <a:chExt cx="1706880" cy="2377440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738D7DB-9D77-4962-902F-306C02B08EF1}"/>
                </a:ext>
              </a:extLst>
            </p:cNvPr>
            <p:cNvSpPr/>
            <p:nvPr/>
          </p:nvSpPr>
          <p:spPr>
            <a:xfrm>
              <a:off x="479873" y="669697"/>
              <a:ext cx="1706880" cy="23774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D2A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4441140-515B-4D58-ABC8-2566ADA24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827" y="1316205"/>
              <a:ext cx="1295672" cy="1084421"/>
            </a:xfrm>
            <a:prstGeom prst="rect">
              <a:avLst/>
            </a:prstGeom>
          </p:spPr>
        </p:pic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76A85BB-7A7A-493E-BC59-B7D3C478B9C3}"/>
              </a:ext>
            </a:extLst>
          </p:cNvPr>
          <p:cNvSpPr/>
          <p:nvPr/>
        </p:nvSpPr>
        <p:spPr>
          <a:xfrm>
            <a:off x="7464503" y="704458"/>
            <a:ext cx="1706880" cy="237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Р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2898FFBF-473C-47DB-AB69-EAD3241CADE7}"/>
              </a:ext>
            </a:extLst>
          </p:cNvPr>
          <p:cNvGrpSpPr/>
          <p:nvPr/>
        </p:nvGrpSpPr>
        <p:grpSpPr>
          <a:xfrm>
            <a:off x="9755192" y="704458"/>
            <a:ext cx="1706880" cy="2377440"/>
            <a:chOff x="479873" y="669697"/>
            <a:chExt cx="1706880" cy="2377440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0B11B8B4-EDD6-48A6-9EF0-7071F2E40069}"/>
                </a:ext>
              </a:extLst>
            </p:cNvPr>
            <p:cNvSpPr/>
            <p:nvPr/>
          </p:nvSpPr>
          <p:spPr>
            <a:xfrm>
              <a:off x="479873" y="669697"/>
              <a:ext cx="1706880" cy="23774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D2A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BEB991FD-8D4E-4F17-894D-A245F6EF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6" r="13156"/>
            <a:stretch/>
          </p:blipFill>
          <p:spPr>
            <a:xfrm>
              <a:off x="600188" y="1045743"/>
              <a:ext cx="1504950" cy="1478619"/>
            </a:xfrm>
            <a:prstGeom prst="rect">
              <a:avLst/>
            </a:prstGeom>
          </p:spPr>
        </p:pic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DE0D68B-205F-4D40-B159-D48B1CA5AD61}"/>
              </a:ext>
            </a:extLst>
          </p:cNvPr>
          <p:cNvSpPr/>
          <p:nvPr/>
        </p:nvSpPr>
        <p:spPr>
          <a:xfrm>
            <a:off x="9755192" y="704458"/>
            <a:ext cx="1706880" cy="237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Р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5959456-290F-4839-9F25-1FD92E54021B}"/>
              </a:ext>
            </a:extLst>
          </p:cNvPr>
          <p:cNvGrpSpPr/>
          <p:nvPr/>
        </p:nvGrpSpPr>
        <p:grpSpPr>
          <a:xfrm>
            <a:off x="592436" y="3503206"/>
            <a:ext cx="1706880" cy="2377440"/>
            <a:chOff x="479873" y="669697"/>
            <a:chExt cx="1706880" cy="2377440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95101065-1FCA-4402-ABD0-FF7BE6D44A38}"/>
                </a:ext>
              </a:extLst>
            </p:cNvPr>
            <p:cNvSpPr/>
            <p:nvPr/>
          </p:nvSpPr>
          <p:spPr>
            <a:xfrm>
              <a:off x="479873" y="669697"/>
              <a:ext cx="1706880" cy="23774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D2A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9DCB8A7-3823-4273-A5D0-9A34BABB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60821" y="1170610"/>
              <a:ext cx="1782580" cy="1377043"/>
            </a:xfrm>
            <a:prstGeom prst="rect">
              <a:avLst/>
            </a:prstGeom>
          </p:spPr>
        </p:pic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748C4F4-6537-4F06-B790-74F83EFD5AE4}"/>
              </a:ext>
            </a:extLst>
          </p:cNvPr>
          <p:cNvSpPr/>
          <p:nvPr/>
        </p:nvSpPr>
        <p:spPr>
          <a:xfrm>
            <a:off x="592436" y="3503206"/>
            <a:ext cx="1706880" cy="237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Р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D004D7BD-5816-4BEE-AF44-FB703AE8EF4A}"/>
              </a:ext>
            </a:extLst>
          </p:cNvPr>
          <p:cNvGrpSpPr/>
          <p:nvPr/>
        </p:nvGrpSpPr>
        <p:grpSpPr>
          <a:xfrm>
            <a:off x="2883125" y="3513553"/>
            <a:ext cx="1706880" cy="2377440"/>
            <a:chOff x="479873" y="669697"/>
            <a:chExt cx="1706880" cy="2377440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4135579-1078-43EF-BE2A-C18BB0D543AC}"/>
                </a:ext>
              </a:extLst>
            </p:cNvPr>
            <p:cNvSpPr/>
            <p:nvPr/>
          </p:nvSpPr>
          <p:spPr>
            <a:xfrm>
              <a:off x="479873" y="669697"/>
              <a:ext cx="1706880" cy="23774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D2A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E9FAB466-C4A8-440B-B935-EF857719D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470" y="1186223"/>
              <a:ext cx="1344385" cy="1344385"/>
            </a:xfrm>
            <a:prstGeom prst="rect">
              <a:avLst/>
            </a:prstGeom>
          </p:spPr>
        </p:pic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464EB0-77AF-4E6C-B4DA-EB8539F2818A}"/>
              </a:ext>
            </a:extLst>
          </p:cNvPr>
          <p:cNvSpPr/>
          <p:nvPr/>
        </p:nvSpPr>
        <p:spPr>
          <a:xfrm>
            <a:off x="2883125" y="3513553"/>
            <a:ext cx="1706880" cy="237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Р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BBD608A-1064-4983-AB9F-48B975EC13C4}"/>
              </a:ext>
            </a:extLst>
          </p:cNvPr>
          <p:cNvGrpSpPr/>
          <p:nvPr/>
        </p:nvGrpSpPr>
        <p:grpSpPr>
          <a:xfrm>
            <a:off x="5173814" y="3513553"/>
            <a:ext cx="1706880" cy="2377440"/>
            <a:chOff x="479873" y="669697"/>
            <a:chExt cx="1706880" cy="2377440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EDE26CE4-7DCC-46DE-ACA5-49E64BD640A8}"/>
                </a:ext>
              </a:extLst>
            </p:cNvPr>
            <p:cNvSpPr/>
            <p:nvPr/>
          </p:nvSpPr>
          <p:spPr>
            <a:xfrm>
              <a:off x="479873" y="669697"/>
              <a:ext cx="1706880" cy="23774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D2A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2E432D1-457A-4D00-9170-4E6D82AF2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302" y="1168056"/>
              <a:ext cx="1380719" cy="1380719"/>
            </a:xfrm>
            <a:prstGeom prst="rect">
              <a:avLst/>
            </a:prstGeom>
          </p:spPr>
        </p:pic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DFDAEDC-C7AA-4904-94CC-6D72A3EFC1DE}"/>
              </a:ext>
            </a:extLst>
          </p:cNvPr>
          <p:cNvSpPr/>
          <p:nvPr/>
        </p:nvSpPr>
        <p:spPr>
          <a:xfrm>
            <a:off x="5173814" y="3513553"/>
            <a:ext cx="1706880" cy="237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Р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6D79EAB-9107-477A-98DA-71DC5640A5C1}"/>
              </a:ext>
            </a:extLst>
          </p:cNvPr>
          <p:cNvGrpSpPr/>
          <p:nvPr/>
        </p:nvGrpSpPr>
        <p:grpSpPr>
          <a:xfrm>
            <a:off x="7464503" y="3537967"/>
            <a:ext cx="1706880" cy="2377440"/>
            <a:chOff x="479873" y="669697"/>
            <a:chExt cx="1706880" cy="2377440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481442F3-C8BA-4CC1-9FC0-39AC74B79106}"/>
                </a:ext>
              </a:extLst>
            </p:cNvPr>
            <p:cNvSpPr/>
            <p:nvPr/>
          </p:nvSpPr>
          <p:spPr>
            <a:xfrm>
              <a:off x="479873" y="669697"/>
              <a:ext cx="1706880" cy="23774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D2A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3D934D37-5F8F-46C0-AB28-C80521214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6" r="13156"/>
            <a:stretch/>
          </p:blipFill>
          <p:spPr>
            <a:xfrm>
              <a:off x="600188" y="1045743"/>
              <a:ext cx="1504950" cy="1478619"/>
            </a:xfrm>
            <a:prstGeom prst="rect">
              <a:avLst/>
            </a:prstGeom>
          </p:spPr>
        </p:pic>
      </p:grp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C1C53C-578C-4FF6-88A3-A168D48B1291}"/>
              </a:ext>
            </a:extLst>
          </p:cNvPr>
          <p:cNvSpPr/>
          <p:nvPr/>
        </p:nvSpPr>
        <p:spPr>
          <a:xfrm>
            <a:off x="7464503" y="3537967"/>
            <a:ext cx="1706880" cy="237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Р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F084B4B-21CA-4D7D-88D4-F04333DBA141}"/>
              </a:ext>
            </a:extLst>
          </p:cNvPr>
          <p:cNvGrpSpPr/>
          <p:nvPr/>
        </p:nvGrpSpPr>
        <p:grpSpPr>
          <a:xfrm>
            <a:off x="9755192" y="3537967"/>
            <a:ext cx="1706880" cy="2377440"/>
            <a:chOff x="479873" y="669697"/>
            <a:chExt cx="1706880" cy="2377440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E32D4898-28E2-4DF4-B03A-133F9C940D32}"/>
                </a:ext>
              </a:extLst>
            </p:cNvPr>
            <p:cNvSpPr/>
            <p:nvPr/>
          </p:nvSpPr>
          <p:spPr>
            <a:xfrm>
              <a:off x="479873" y="669697"/>
              <a:ext cx="1706880" cy="23774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D2A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7600FF8-7F7F-4927-9F60-8822B0D8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827" y="1316205"/>
              <a:ext cx="1295672" cy="1084421"/>
            </a:xfrm>
            <a:prstGeom prst="rect">
              <a:avLst/>
            </a:prstGeom>
          </p:spPr>
        </p:pic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72DCA49-12D6-4932-AA0C-31FE31512787}"/>
              </a:ext>
            </a:extLst>
          </p:cNvPr>
          <p:cNvSpPr/>
          <p:nvPr/>
        </p:nvSpPr>
        <p:spPr>
          <a:xfrm>
            <a:off x="9755192" y="3537967"/>
            <a:ext cx="1706880" cy="237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Р</a:t>
            </a:r>
          </a:p>
        </p:txBody>
      </p:sp>
      <p:sp>
        <p:nvSpPr>
          <p:cNvPr id="61" name="Полилиния: фигура 60">
            <a:extLst>
              <a:ext uri="{FF2B5EF4-FFF2-40B4-BE49-F238E27FC236}">
                <a16:creationId xmlns:a16="http://schemas.microsoft.com/office/drawing/2014/main" id="{20F249A6-5595-499F-819F-B07B69D73E3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>
              <a:gd name="connsiteX0" fmla="*/ 359399 w 12192000"/>
              <a:gd name="connsiteY0" fmla="*/ 360000 h 6858000"/>
              <a:gd name="connsiteX1" fmla="*/ 359399 w 12192000"/>
              <a:gd name="connsiteY1" fmla="*/ 6498000 h 6858000"/>
              <a:gd name="connsiteX2" fmla="*/ 11832599 w 12192000"/>
              <a:gd name="connsiteY2" fmla="*/ 6498000 h 6858000"/>
              <a:gd name="connsiteX3" fmla="*/ 11832599 w 12192000"/>
              <a:gd name="connsiteY3" fmla="*/ 360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59399" y="360000"/>
                </a:moveTo>
                <a:lnTo>
                  <a:pt x="359399" y="6498000"/>
                </a:lnTo>
                <a:lnTo>
                  <a:pt x="11832599" y="6498000"/>
                </a:lnTo>
                <a:lnTo>
                  <a:pt x="11832599" y="360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2" name="Управляющая кнопка: &quot;Вперед&quot; или &quot;Следующий&quot; 6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F141F4A-BF66-4BF7-8A51-43BE8432C795}"/>
              </a:ext>
            </a:extLst>
          </p:cNvPr>
          <p:cNvSpPr/>
          <p:nvPr/>
        </p:nvSpPr>
        <p:spPr>
          <a:xfrm>
            <a:off x="11616460" y="6266049"/>
            <a:ext cx="540000" cy="54000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138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7" grpId="0" animBg="1"/>
      <p:bldP spid="27" grpId="1" animBg="1"/>
      <p:bldP spid="31" grpId="0" animBg="1"/>
      <p:bldP spid="31" grpId="1" animBg="1"/>
      <p:bldP spid="35" grpId="0" animBg="1"/>
      <p:bldP spid="35" grpId="1" animBg="1"/>
      <p:bldP spid="39" grpId="0" animBg="1"/>
      <p:bldP spid="39" grpId="1" animBg="1"/>
      <p:bldP spid="43" grpId="0" animBg="1"/>
      <p:bldP spid="43" grpId="1" animBg="1"/>
      <p:bldP spid="47" grpId="0" animBg="1"/>
      <p:bldP spid="47" grpId="1" animBg="1"/>
      <p:bldP spid="51" grpId="0" animBg="1"/>
      <p:bldP spid="51" grpId="1" animBg="1"/>
      <p:bldP spid="55" grpId="0" animBg="1"/>
      <p:bldP spid="55" grpId="1" animBg="1"/>
      <p:bldP spid="59" grpId="0" animBg="1"/>
      <p:bldP spid="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61652" y="423201"/>
            <a:ext cx="11051653" cy="11965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8000"/>
              </a:lnSpc>
            </a:pPr>
            <a:r>
              <a:rPr lang="ru-RU" sz="10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Молодец!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4BB4F6-357C-4F28-A99C-563D1C16D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73" y="3350938"/>
            <a:ext cx="2136911" cy="1550787"/>
          </a:xfrm>
          <a:prstGeom prst="rect">
            <a:avLst/>
          </a:prstGeom>
        </p:spPr>
      </p:pic>
      <p:pic>
        <p:nvPicPr>
          <p:cNvPr id="2" name="aplodismenty-aplodismenty">
            <a:hlinkClick r:id="" action="ppaction://media"/>
            <a:extLst>
              <a:ext uri="{FF2B5EF4-FFF2-40B4-BE49-F238E27FC236}">
                <a16:creationId xmlns:a16="http://schemas.microsoft.com/office/drawing/2014/main" id="{A1273502-098D-4A1F-B87C-BBBF0FC76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874" y="338442"/>
            <a:ext cx="609600" cy="6096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A440E0-2289-4F07-B95C-994969AE820B}"/>
              </a:ext>
            </a:extLst>
          </p:cNvPr>
          <p:cNvSpPr/>
          <p:nvPr/>
        </p:nvSpPr>
        <p:spPr>
          <a:xfrm>
            <a:off x="0" y="5514535"/>
            <a:ext cx="12192000" cy="13434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2032FC-B3CC-4082-9700-45EF436480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79" b="99362" l="9632" r="89802">
                        <a14:foregroundMark x1="46317" y1="24681" x2="48867" y2="27447"/>
                        <a14:foregroundMark x1="53683" y1="24043" x2="58357" y2="27872"/>
                        <a14:foregroundMark x1="43626" y1="24681" x2="48442" y2="29149"/>
                        <a14:foregroundMark x1="49575" y1="6809" x2="50283" y2="9149"/>
                        <a14:foregroundMark x1="49150" y1="5319" x2="50000" y2="2979"/>
                        <a14:foregroundMark x1="45184" y1="90000" x2="41076" y2="97234"/>
                        <a14:foregroundMark x1="54391" y1="92340" x2="58782" y2="98298"/>
                        <a14:foregroundMark x1="47309" y1="96596" x2="41501" y2="96596"/>
                        <a14:foregroundMark x1="42210" y1="97872" x2="46601" y2="99362"/>
                        <a14:foregroundMark x1="54391" y1="97234" x2="65014" y2="98936"/>
                        <a14:foregroundMark x1="39943" y1="98936" x2="44476" y2="99362"/>
                        <a14:foregroundMark x1="56941" y1="98298" x2="63173" y2="99362"/>
                        <a14:foregroundMark x1="42918" y1="40213" x2="56516" y2="40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2" r="21281" b="1144"/>
          <a:stretch/>
        </p:blipFill>
        <p:spPr>
          <a:xfrm>
            <a:off x="7834603" y="644494"/>
            <a:ext cx="4204505" cy="487004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54455CF-A40E-4C2D-9903-F89B32C94373}"/>
              </a:ext>
            </a:extLst>
          </p:cNvPr>
          <p:cNvGrpSpPr/>
          <p:nvPr/>
        </p:nvGrpSpPr>
        <p:grpSpPr>
          <a:xfrm>
            <a:off x="1162386" y="2662736"/>
            <a:ext cx="1706880" cy="2377440"/>
            <a:chOff x="1162386" y="2662736"/>
            <a:chExt cx="1706880" cy="237744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2150D47-4B99-43DB-A1B5-9883D8927A26}"/>
                </a:ext>
              </a:extLst>
            </p:cNvPr>
            <p:cNvSpPr/>
            <p:nvPr/>
          </p:nvSpPr>
          <p:spPr>
            <a:xfrm>
              <a:off x="1162386" y="2662736"/>
              <a:ext cx="1706880" cy="2377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9D45AF2-D9BA-4F9B-ACC8-09C0FF1E5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88717" y="3253450"/>
              <a:ext cx="1529101" cy="1181230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93398C4-428A-4956-8A1C-4A0305599331}"/>
              </a:ext>
            </a:extLst>
          </p:cNvPr>
          <p:cNvGrpSpPr/>
          <p:nvPr/>
        </p:nvGrpSpPr>
        <p:grpSpPr>
          <a:xfrm>
            <a:off x="3429830" y="2662736"/>
            <a:ext cx="1706880" cy="2377440"/>
            <a:chOff x="3429830" y="2662736"/>
            <a:chExt cx="1706880" cy="237744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E0B85959-7587-4F27-8500-89DB222A1387}"/>
                </a:ext>
              </a:extLst>
            </p:cNvPr>
            <p:cNvSpPr/>
            <p:nvPr/>
          </p:nvSpPr>
          <p:spPr>
            <a:xfrm>
              <a:off x="3429830" y="2662736"/>
              <a:ext cx="1706880" cy="2377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562C334-36C1-4B7C-8999-237CB651D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56161" y="3253450"/>
              <a:ext cx="1529101" cy="1181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65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27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149</Words>
  <Application>Microsoft Office PowerPoint</Application>
  <PresentationFormat>Широкоэкранный</PresentationFormat>
  <Paragraphs>25</Paragraphs>
  <Slides>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Book Antiqua</vt:lpstr>
      <vt:lpstr>Calibri</vt:lpstr>
      <vt:lpstr>Calibri Light</vt:lpstr>
      <vt:lpstr>Comic Sans MS</vt:lpstr>
      <vt:lpstr>Courier New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KIPK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Кондратюк Анна Владимировна</dc:creator>
  <cp:lastModifiedBy>Lenovo</cp:lastModifiedBy>
  <cp:revision>30</cp:revision>
  <dcterms:created xsi:type="dcterms:W3CDTF">2021-02-03T09:15:02Z</dcterms:created>
  <dcterms:modified xsi:type="dcterms:W3CDTF">2024-11-28T06:02:25Z</dcterms:modified>
</cp:coreProperties>
</file>